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743" r:id="rId2"/>
    <p:sldId id="744" r:id="rId3"/>
    <p:sldId id="779" r:id="rId4"/>
    <p:sldId id="780" r:id="rId5"/>
    <p:sldId id="781" r:id="rId6"/>
    <p:sldId id="782" r:id="rId7"/>
    <p:sldId id="783" r:id="rId8"/>
    <p:sldId id="792" r:id="rId9"/>
    <p:sldId id="784" r:id="rId10"/>
    <p:sldId id="786" r:id="rId11"/>
    <p:sldId id="787" r:id="rId12"/>
    <p:sldId id="793" r:id="rId13"/>
    <p:sldId id="758" r:id="rId14"/>
    <p:sldId id="788" r:id="rId15"/>
    <p:sldId id="762" r:id="rId16"/>
    <p:sldId id="789" r:id="rId17"/>
    <p:sldId id="790" r:id="rId18"/>
    <p:sldId id="791" r:id="rId19"/>
    <p:sldId id="76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  <a:srgbClr val="F89108"/>
    <a:srgbClr val="FFFFFF"/>
    <a:srgbClr val="0D6B33"/>
    <a:srgbClr val="009900"/>
    <a:srgbClr val="3F6075"/>
    <a:srgbClr val="9B9397"/>
    <a:srgbClr val="383838"/>
    <a:srgbClr val="78B832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0" autoAdjust="0"/>
    <p:restoredTop sz="92346" autoAdjust="0"/>
  </p:normalViewPr>
  <p:slideViewPr>
    <p:cSldViewPr>
      <p:cViewPr varScale="1">
        <p:scale>
          <a:sx n="69" d="100"/>
          <a:sy n="69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088" y="288"/>
      </p:cViewPr>
      <p:guideLst>
        <p:guide orient="horz" pos="2947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fld id="{31F2FC07-F574-4C47-B74F-DAC3310C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33550" y="171450"/>
            <a:ext cx="3514725" cy="2636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15" name="Rectangle 5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767764"/>
            <a:ext cx="303621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spcAft>
                <a:spcPct val="50000"/>
              </a:spcAft>
              <a:defRPr sz="1000"/>
            </a:lvl1pPr>
          </a:lstStyle>
          <a:p>
            <a:pPr>
              <a:defRPr/>
            </a:pPr>
            <a:fld id="{87C15FAC-8C99-4BAC-B75C-A8693620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2518" name="Rectangle 5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2971800"/>
            <a:ext cx="571542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9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325" y="5967609"/>
            <a:ext cx="143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2434472" y="3286027"/>
            <a:ext cx="423970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4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r>
              <a:rPr lang="en-US" sz="2000" b="1" kern="12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Transforming Raw Data Into</a:t>
            </a:r>
            <a:r>
              <a:rPr lang="en-US" sz="2000" b="1" kern="1200" baseline="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 Actionable Energy Savings Insights – Applying a Best Practices Approach to K-12 Schools</a:t>
            </a:r>
            <a:endParaRPr lang="en-US" sz="2000" b="1" kern="12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000" b="1" kern="12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+mn-ea"/>
                <a:cs typeface="+mn-cs"/>
              </a:rPr>
              <a:t> September 3, 2015</a:t>
            </a:r>
          </a:p>
          <a:p>
            <a:pPr>
              <a:defRPr/>
            </a:pPr>
            <a:endParaRPr lang="en-US" sz="1800" kern="12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092280" y="5805264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14619" y="1628800"/>
            <a:ext cx="6057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baseline="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CASDEM September Meeting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>
              <a:defRPr/>
            </a:pPr>
            <a:endParaRPr lang="en-US" sz="1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38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1560" y="1988840"/>
            <a:ext cx="78486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958850"/>
            <a:ext cx="67818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876425"/>
            <a:ext cx="78771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85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1" charset="0"/>
        </a:defRPr>
      </a:lvl9pPr>
    </p:titleStyle>
    <p:bodyStyle>
      <a:lvl1pPr marL="225425" indent="-225425" algn="l" rtl="0" eaLnBrk="0" fontAlgn="base" hangingPunct="0">
        <a:spcBef>
          <a:spcPct val="0"/>
        </a:spcBef>
        <a:spcAft>
          <a:spcPct val="15000"/>
        </a:spcAft>
        <a:buClr>
          <a:srgbClr val="74B230"/>
        </a:buClr>
        <a:buSzPct val="75000"/>
        <a:buFont typeface="Wingdings 2" pitchFamily="18" charset="2"/>
        <a:buChar char="¡"/>
        <a:defRPr sz="2800" b="1">
          <a:solidFill>
            <a:schemeClr val="tx2"/>
          </a:solidFill>
          <a:latin typeface="Arial" charset="0"/>
          <a:ea typeface="+mn-ea"/>
          <a:cs typeface="+mn-cs"/>
        </a:defRPr>
      </a:lvl1pPr>
      <a:lvl2pPr marL="574675" indent="-234950" algn="l" rtl="0" eaLnBrk="0" fontAlgn="base" hangingPunct="0">
        <a:spcBef>
          <a:spcPct val="0"/>
        </a:spcBef>
        <a:spcAft>
          <a:spcPct val="15000"/>
        </a:spcAft>
        <a:buClr>
          <a:srgbClr val="74B230"/>
        </a:buClr>
        <a:buSzPct val="50000"/>
        <a:buFont typeface="Wingdings 2" pitchFamily="18" charset="2"/>
        <a:buChar char="¤"/>
        <a:defRPr sz="2400" b="1">
          <a:solidFill>
            <a:schemeClr val="tx2"/>
          </a:solidFill>
          <a:latin typeface="Arial" charset="0"/>
        </a:defRPr>
      </a:lvl2pPr>
      <a:lvl3pPr marL="965200" indent="-276225" algn="l" rtl="0" eaLnBrk="0" fontAlgn="base" hangingPunct="0">
        <a:spcBef>
          <a:spcPct val="0"/>
        </a:spcBef>
        <a:spcAft>
          <a:spcPct val="15000"/>
        </a:spcAft>
        <a:buClr>
          <a:srgbClr val="74B230"/>
        </a:buClr>
        <a:buSzPct val="55000"/>
        <a:buFont typeface="Wingdings 2" pitchFamily="18" charset="2"/>
        <a:buChar char="©"/>
        <a:defRPr sz="2000" b="1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takeoff.com/" TargetMode="External"/><Relationship Id="rId2" Type="http://schemas.openxmlformats.org/officeDocument/2006/relationships/hyperlink" Target="mailto:David.Gibson@powertakeoff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2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4" y="958850"/>
            <a:ext cx="7349951" cy="773113"/>
          </a:xfrm>
        </p:spPr>
        <p:txBody>
          <a:bodyPr/>
          <a:lstStyle/>
          <a:p>
            <a:r>
              <a:rPr lang="en-US" dirty="0" smtClean="0"/>
              <a:t>Easily Identify Peak Demand Times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967"/>
            <a:ext cx="9119224" cy="476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4" y="958850"/>
            <a:ext cx="8286056" cy="773113"/>
          </a:xfrm>
        </p:spPr>
        <p:txBody>
          <a:bodyPr/>
          <a:lstStyle/>
          <a:p>
            <a:r>
              <a:rPr lang="en-US" dirty="0" smtClean="0"/>
              <a:t>Analyze Sub-Meter Impact as a Whole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808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this screen we are showing 5 sub-meter channels stacked on top of one another to show their individual usage impact and as a collective total. Users can easily control which data is shown and what color it is displayed as on the graph.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65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927695"/>
            <a:ext cx="6781800" cy="773113"/>
          </a:xfrm>
        </p:spPr>
        <p:txBody>
          <a:bodyPr/>
          <a:lstStyle/>
          <a:p>
            <a:r>
              <a:rPr lang="en-US" dirty="0" smtClean="0"/>
              <a:t>Interactive Kiosk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/>
          <a:stretch/>
        </p:blipFill>
        <p:spPr bwMode="auto">
          <a:xfrm>
            <a:off x="15858" y="1815152"/>
            <a:ext cx="9128142" cy="507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7016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CONFIDENTIAL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884" y="927695"/>
            <a:ext cx="7148467" cy="773113"/>
          </a:xfrm>
        </p:spPr>
        <p:txBody>
          <a:bodyPr/>
          <a:lstStyle/>
          <a:p>
            <a:r>
              <a:rPr lang="en-US" sz="2800" dirty="0" smtClean="0"/>
              <a:t>Real-time, Multi-user Alerts &amp; Goals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 l="12726" r="13933"/>
          <a:stretch>
            <a:fillRect/>
          </a:stretch>
        </p:blipFill>
        <p:spPr bwMode="auto">
          <a:xfrm>
            <a:off x="107504" y="1700808"/>
            <a:ext cx="2805112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Power TakeOff\Pictures\Photoshop\Screenshots\android1.png"/>
          <p:cNvPicPr>
            <a:picLocks noChangeAspect="1" noChangeArrowheads="1"/>
          </p:cNvPicPr>
          <p:nvPr/>
        </p:nvPicPr>
        <p:blipFill rotWithShape="1">
          <a:blip r:embed="rId3"/>
          <a:srcRect l="4567" t="3682" r="5961"/>
          <a:stretch/>
        </p:blipFill>
        <p:spPr bwMode="auto">
          <a:xfrm>
            <a:off x="3013075" y="3645024"/>
            <a:ext cx="2950340" cy="561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2" descr="C:\Users\Power TakeOff\Pictures\Photoshop\Screenshots\iPhoneScreensh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3734717"/>
            <a:ext cx="2793547" cy="5437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3" descr="C:\Users\Power TakeOff\Documents\Website\JQuery &amp; Theme Roller\Icons\Small Icons\Token_by_brsev\Token Light\TokenW-PNG\Communication+Internet\VoI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771" y="1700381"/>
            <a:ext cx="732433" cy="7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ower TakeOff\Documents\Website\JQuery &amp; Theme Roller\Icons\Small Icons\Token_by_brsev\Token Light\TokenW-PNG\Communication+Internet\E-Ma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771" y="2276723"/>
            <a:ext cx="792237" cy="7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Power TakeOff\Documents\Website\JQuery &amp; Theme Roller\Icons\Small Icons\Token_by_brsev\Token Light\TokenW-PNG\Communication+Internet\I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771" y="2845867"/>
            <a:ext cx="799157" cy="7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95936" y="1884611"/>
            <a:ext cx="38782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SzPct val="95000"/>
              <a:buFont typeface="Wingdings 2" pitchFamily="18" charset="2"/>
              <a:buNone/>
              <a:defRPr/>
            </a:pPr>
            <a:r>
              <a:rPr lang="en-US" kern="0" dirty="0">
                <a:latin typeface="+mj-lt"/>
              </a:rPr>
              <a:t>Voice call to </a:t>
            </a:r>
            <a:r>
              <a:rPr lang="en-US" kern="0" dirty="0" smtClean="0">
                <a:latin typeface="+mj-lt"/>
              </a:rPr>
              <a:t>your phone</a:t>
            </a:r>
            <a:endParaRPr lang="en-US" kern="0" dirty="0"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97002" y="2492896"/>
            <a:ext cx="5543550" cy="4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SzPct val="95000"/>
              <a:buFont typeface="Wingdings 2" pitchFamily="18" charset="2"/>
              <a:buNone/>
              <a:defRPr/>
            </a:pPr>
            <a:r>
              <a:rPr lang="en-US" kern="0" dirty="0">
                <a:latin typeface="+mj-lt"/>
              </a:rPr>
              <a:t>Email to your computer or cell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95936" y="3088828"/>
            <a:ext cx="51038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SzPct val="95000"/>
              <a:buFont typeface="Wingdings 2" pitchFamily="18" charset="2"/>
              <a:buNone/>
              <a:defRPr/>
            </a:pPr>
            <a:r>
              <a:rPr lang="en-US" kern="0" dirty="0">
                <a:latin typeface="+mj-lt"/>
              </a:rPr>
              <a:t>Text message to your mobile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7209" y="62068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CONFIDENTIAL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 – Implementing a Best Practices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/>
              <a:t>Build an effective team </a:t>
            </a:r>
          </a:p>
          <a:p>
            <a:r>
              <a:rPr lang="en-US" b="0" dirty="0" smtClean="0"/>
              <a:t>Establish a monthly reporting process</a:t>
            </a:r>
          </a:p>
          <a:p>
            <a:r>
              <a:rPr lang="en-US" b="0" dirty="0" smtClean="0"/>
              <a:t>Implement equipment retrofit and operational improvement projects</a:t>
            </a:r>
          </a:p>
          <a:p>
            <a:r>
              <a:rPr lang="en-US" b="0" dirty="0" smtClean="0"/>
              <a:t>Leverage utility program incentives</a:t>
            </a:r>
          </a:p>
          <a:p>
            <a:r>
              <a:rPr lang="en-US" b="0" dirty="0" smtClean="0"/>
              <a:t>Validate the results</a:t>
            </a:r>
          </a:p>
          <a:p>
            <a:r>
              <a:rPr lang="en-US" b="0" dirty="0" smtClean="0"/>
              <a:t>Expand your monitoring/metering deployment</a:t>
            </a:r>
          </a:p>
          <a:p>
            <a:r>
              <a:rPr lang="en-US" b="0" dirty="0" smtClean="0"/>
              <a:t>Lather, rinse, repeat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77" y="188640"/>
            <a:ext cx="7854007" cy="773113"/>
          </a:xfrm>
        </p:spPr>
        <p:txBody>
          <a:bodyPr/>
          <a:lstStyle/>
          <a:p>
            <a:r>
              <a:rPr lang="en-US" dirty="0" smtClean="0"/>
              <a:t>Validate the Results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" y="1139873"/>
            <a:ext cx="9111755" cy="57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 – New and Upcoming Diagnostic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Monetization</a:t>
            </a:r>
          </a:p>
          <a:p>
            <a:pPr lvl="1"/>
            <a:r>
              <a:rPr lang="en-US" b="0" dirty="0" smtClean="0"/>
              <a:t>kW and kWh utility rates </a:t>
            </a:r>
          </a:p>
          <a:p>
            <a:pPr lvl="1"/>
            <a:r>
              <a:rPr lang="en-US" b="0" dirty="0" smtClean="0"/>
              <a:t>Usage and demand split</a:t>
            </a:r>
          </a:p>
          <a:p>
            <a:pPr lvl="1"/>
            <a:r>
              <a:rPr lang="en-US" b="0" dirty="0" smtClean="0"/>
              <a:t>Alternate demand cost opportunities</a:t>
            </a:r>
          </a:p>
          <a:p>
            <a:r>
              <a:rPr lang="en-US" dirty="0" smtClean="0"/>
              <a:t>Conditional Reporting</a:t>
            </a:r>
          </a:p>
          <a:p>
            <a:pPr lvl="1"/>
            <a:r>
              <a:rPr lang="en-US" b="0" dirty="0" smtClean="0"/>
              <a:t>Monthly or Weekly</a:t>
            </a:r>
          </a:p>
          <a:p>
            <a:pPr lvl="1"/>
            <a:r>
              <a:rPr lang="en-US" b="0" dirty="0" smtClean="0"/>
              <a:t>Demand/usage threshold or percentage change</a:t>
            </a:r>
          </a:p>
          <a:p>
            <a:pPr lvl="1"/>
            <a:r>
              <a:rPr lang="en-US" b="0" dirty="0" smtClean="0"/>
              <a:t>Energy, Carbon, Cost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 – New and Upcoming Diagnostic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Portfolio View</a:t>
            </a:r>
          </a:p>
          <a:p>
            <a:pPr lvl="1"/>
            <a:r>
              <a:rPr lang="en-US" b="0" dirty="0" smtClean="0"/>
              <a:t>Comparison/ranking of multiple facilities </a:t>
            </a:r>
          </a:p>
          <a:p>
            <a:pPr lvl="1"/>
            <a:r>
              <a:rPr lang="en-US" b="0" dirty="0" smtClean="0"/>
              <a:t>kW/kWh</a:t>
            </a:r>
          </a:p>
          <a:p>
            <a:pPr lvl="1"/>
            <a:r>
              <a:rPr lang="en-US" b="0" dirty="0" smtClean="0"/>
              <a:t>Utility Cost</a:t>
            </a:r>
          </a:p>
          <a:p>
            <a:pPr lvl="1"/>
            <a:r>
              <a:rPr lang="en-US" b="0" dirty="0" smtClean="0"/>
              <a:t>Energy Utilization Index (EUI)</a:t>
            </a:r>
          </a:p>
          <a:p>
            <a:pPr lvl="1"/>
            <a:r>
              <a:rPr lang="en-US" b="0" dirty="0" smtClean="0"/>
              <a:t>Energy Star Portfolio Manager Score 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/>
              <a:t>David Gibson, PE</a:t>
            </a:r>
          </a:p>
          <a:p>
            <a:r>
              <a:rPr lang="en-US" b="0" dirty="0" smtClean="0"/>
              <a:t>Vice President of Engineering</a:t>
            </a:r>
          </a:p>
          <a:p>
            <a:r>
              <a:rPr lang="en-US" b="0" dirty="0" smtClean="0">
                <a:hlinkClick r:id="rId2"/>
              </a:rPr>
              <a:t>David.Gibson@powertakeoff.com</a:t>
            </a:r>
            <a:endParaRPr lang="en-US" b="0" dirty="0" smtClean="0"/>
          </a:p>
          <a:p>
            <a:r>
              <a:rPr lang="en-US" b="0" dirty="0" smtClean="0"/>
              <a:t>303-475-7930</a:t>
            </a:r>
          </a:p>
          <a:p>
            <a:r>
              <a:rPr lang="en-US" b="0" dirty="0" smtClean="0">
                <a:hlinkClick r:id="rId3"/>
              </a:rPr>
              <a:t>www.powertakeoff.com</a:t>
            </a:r>
            <a:r>
              <a:rPr lang="en-US" b="0" dirty="0" smtClean="0"/>
              <a:t> 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_s83975"/>
          <p:cNvSpPr>
            <a:spLocks noChangeArrowheads="1"/>
          </p:cNvSpPr>
          <p:nvPr/>
        </p:nvSpPr>
        <p:spPr bwMode="auto">
          <a:xfrm>
            <a:off x="2219325" y="1844824"/>
            <a:ext cx="4552949" cy="2609849"/>
          </a:xfrm>
          <a:prstGeom prst="ellipse">
            <a:avLst/>
          </a:prstGeom>
          <a:solidFill>
            <a:srgbClr val="92D050">
              <a:alpha val="80000"/>
            </a:srgbClr>
          </a:solidFill>
          <a:ln w="5715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Understanding the Data </a:t>
            </a:r>
            <a:r>
              <a:rPr lang="en-US" b="0" dirty="0" smtClean="0"/>
              <a:t>- Energy Metering/Monitoring Basics</a:t>
            </a:r>
          </a:p>
          <a:p>
            <a:r>
              <a:rPr lang="en-US" dirty="0" smtClean="0"/>
              <a:t>K-12 Applications </a:t>
            </a:r>
            <a:r>
              <a:rPr lang="en-US" b="0" dirty="0" smtClean="0"/>
              <a:t>- Energy Savings &amp; Demand Reduction Opportunities </a:t>
            </a:r>
          </a:p>
          <a:p>
            <a:r>
              <a:rPr lang="en-US" dirty="0" smtClean="0"/>
              <a:t>Making it Happen </a:t>
            </a:r>
            <a:r>
              <a:rPr lang="en-US" b="0" dirty="0" smtClean="0"/>
              <a:t>- Implementing a Best Practices Approach</a:t>
            </a:r>
          </a:p>
          <a:p>
            <a:r>
              <a:rPr lang="en-US" dirty="0" smtClean="0"/>
              <a:t>Looking to the Future </a:t>
            </a:r>
            <a:r>
              <a:rPr lang="en-US" b="0" dirty="0" smtClean="0"/>
              <a:t>– New and Upcoming Diagnostic Tools </a:t>
            </a:r>
          </a:p>
          <a:p>
            <a:r>
              <a:rPr lang="en-US" b="0" dirty="0" smtClean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Cost Tracking – </a:t>
            </a:r>
            <a:br>
              <a:rPr lang="en-US" dirty="0" smtClean="0"/>
            </a:br>
            <a:r>
              <a:rPr lang="en-US" dirty="0" smtClean="0"/>
              <a:t>Driving with the Rear View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/>
              <a:t>Are your utility bills typically paid by accounting?</a:t>
            </a:r>
          </a:p>
          <a:p>
            <a:r>
              <a:rPr lang="en-US" b="0" dirty="0" smtClean="0"/>
              <a:t>Do you understand your utility rates?</a:t>
            </a:r>
          </a:p>
          <a:p>
            <a:r>
              <a:rPr lang="en-US" b="0" dirty="0" smtClean="0"/>
              <a:t>Do you use spreadsheets or Energy Star Portfolio Manager?</a:t>
            </a:r>
          </a:p>
          <a:p>
            <a:r>
              <a:rPr lang="en-US" b="0" dirty="0" smtClean="0"/>
              <a:t>Is your tracking retrospective?</a:t>
            </a:r>
          </a:p>
          <a:p>
            <a:r>
              <a:rPr lang="en-US" b="0" dirty="0" smtClean="0"/>
              <a:t>Energy savings/demand reduction opportunities lost</a:t>
            </a:r>
          </a:p>
          <a:p>
            <a:r>
              <a:rPr lang="en-US" b="0" dirty="0" smtClean="0"/>
              <a:t>Difficult to correlate with facility operations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Some Leverage -Accessing Your Utility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Billing Data</a:t>
            </a:r>
          </a:p>
          <a:p>
            <a:pPr lvl="1"/>
            <a:r>
              <a:rPr lang="en-US" b="0" dirty="0" smtClean="0"/>
              <a:t>Easily accessible</a:t>
            </a:r>
          </a:p>
          <a:p>
            <a:pPr lvl="1"/>
            <a:r>
              <a:rPr lang="en-US" b="0" dirty="0" smtClean="0"/>
              <a:t>Minimal benefits</a:t>
            </a:r>
          </a:p>
          <a:p>
            <a:r>
              <a:rPr lang="en-US" dirty="0" smtClean="0"/>
              <a:t>Utility Interval Data </a:t>
            </a:r>
            <a:r>
              <a:rPr lang="en-US" b="0" dirty="0" smtClean="0"/>
              <a:t>(15 minute)</a:t>
            </a:r>
          </a:p>
          <a:p>
            <a:pPr lvl="1"/>
            <a:r>
              <a:rPr lang="en-US" b="0" dirty="0" smtClean="0"/>
              <a:t>Interval Data Recorder (IDR) or pulse device</a:t>
            </a:r>
          </a:p>
          <a:p>
            <a:pPr lvl="1"/>
            <a:r>
              <a:rPr lang="en-US" b="0" dirty="0" smtClean="0"/>
              <a:t>Data handshake </a:t>
            </a:r>
          </a:p>
          <a:p>
            <a:r>
              <a:rPr lang="en-US" dirty="0" smtClean="0"/>
              <a:t>Real-time Interval Data </a:t>
            </a:r>
            <a:r>
              <a:rPr lang="en-US" b="0" dirty="0" smtClean="0"/>
              <a:t>(1 minute)</a:t>
            </a:r>
          </a:p>
          <a:p>
            <a:pPr lvl="1"/>
            <a:r>
              <a:rPr lang="en-US" b="0" dirty="0" smtClean="0"/>
              <a:t>Monitoring equipment </a:t>
            </a:r>
          </a:p>
          <a:p>
            <a:pPr lvl="1"/>
            <a:r>
              <a:rPr lang="en-US" b="0" dirty="0" smtClean="0"/>
              <a:t>Sub-metering, alerts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Local – Xcel Energy </a:t>
            </a:r>
            <a:r>
              <a:rPr lang="en-US" dirty="0" err="1" smtClean="0"/>
              <a:t>InfoWise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/>
              <a:t>8 year track record </a:t>
            </a:r>
          </a:p>
          <a:p>
            <a:r>
              <a:rPr lang="en-US" b="0" dirty="0" smtClean="0"/>
              <a:t>Account Manager support</a:t>
            </a:r>
          </a:p>
          <a:p>
            <a:r>
              <a:rPr lang="en-US" b="0" dirty="0" smtClean="0"/>
              <a:t>Monthly, daily, and real-time service </a:t>
            </a:r>
          </a:p>
          <a:p>
            <a:r>
              <a:rPr lang="en-US" b="0" dirty="0" smtClean="0"/>
              <a:t>Meter upgrades </a:t>
            </a:r>
          </a:p>
          <a:p>
            <a:r>
              <a:rPr lang="en-US" b="0" dirty="0" smtClean="0"/>
              <a:t>Customer choice/premium service</a:t>
            </a:r>
          </a:p>
          <a:p>
            <a:r>
              <a:rPr lang="en-US" b="0" dirty="0" smtClean="0"/>
              <a:t>Utility bill charges </a:t>
            </a:r>
          </a:p>
          <a:p>
            <a:r>
              <a:rPr lang="en-US" b="0" dirty="0" smtClean="0"/>
              <a:t>Implemented by Power </a:t>
            </a:r>
            <a:r>
              <a:rPr lang="en-US" b="0" dirty="0" err="1" smtClean="0"/>
              <a:t>TakeOff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Applications – Energy Savings and Demand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Lighting Controls</a:t>
            </a:r>
          </a:p>
          <a:p>
            <a:pPr lvl="1"/>
            <a:r>
              <a:rPr lang="en-US" b="0" dirty="0" smtClean="0"/>
              <a:t>Occupancy/Schedule Control</a:t>
            </a:r>
          </a:p>
          <a:p>
            <a:pPr lvl="1"/>
            <a:r>
              <a:rPr lang="en-US" b="0" dirty="0" smtClean="0"/>
              <a:t>Daylight Harvesting</a:t>
            </a:r>
          </a:p>
          <a:p>
            <a:r>
              <a:rPr lang="en-US" dirty="0" smtClean="0"/>
              <a:t>Building Automation Systems</a:t>
            </a:r>
          </a:p>
          <a:p>
            <a:pPr lvl="1"/>
            <a:r>
              <a:rPr lang="en-US" b="0" dirty="0" smtClean="0"/>
              <a:t>Night and Weekend Setbacks</a:t>
            </a:r>
          </a:p>
          <a:p>
            <a:pPr lvl="1"/>
            <a:r>
              <a:rPr lang="en-US" b="0" dirty="0" smtClean="0"/>
              <a:t>Monday startup/Friday shutdown spikes</a:t>
            </a:r>
          </a:p>
          <a:p>
            <a:r>
              <a:rPr lang="en-US" dirty="0" smtClean="0"/>
              <a:t>Parking and Athletic Facilities </a:t>
            </a:r>
          </a:p>
          <a:p>
            <a:pPr lvl="1"/>
            <a:r>
              <a:rPr lang="en-US" b="0" dirty="0" smtClean="0"/>
              <a:t>Site Lighting</a:t>
            </a:r>
          </a:p>
          <a:p>
            <a:pPr lvl="1"/>
            <a:r>
              <a:rPr lang="en-US" b="0" dirty="0" smtClean="0"/>
              <a:t>Occupancy/Schedule/Photocell Control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Applications – Energy Savings and Demand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Kitchen Operations</a:t>
            </a:r>
          </a:p>
          <a:p>
            <a:pPr lvl="1"/>
            <a:r>
              <a:rPr lang="en-US" b="0" dirty="0" smtClean="0"/>
              <a:t>Refrigerators/Freezers</a:t>
            </a:r>
          </a:p>
          <a:p>
            <a:pPr lvl="1"/>
            <a:r>
              <a:rPr lang="en-US" b="0" dirty="0" smtClean="0"/>
              <a:t>Cooking Equipment </a:t>
            </a:r>
          </a:p>
          <a:p>
            <a:pPr lvl="1"/>
            <a:r>
              <a:rPr lang="en-US" b="0" dirty="0" smtClean="0"/>
              <a:t>Exhaust Systems</a:t>
            </a:r>
          </a:p>
          <a:p>
            <a:r>
              <a:rPr lang="en-US" dirty="0" smtClean="0"/>
              <a:t>Preventative Maintenance Schedules</a:t>
            </a:r>
          </a:p>
          <a:p>
            <a:pPr lvl="1"/>
            <a:r>
              <a:rPr lang="en-US" b="0" dirty="0" smtClean="0"/>
              <a:t>Boilers, Chillers, AHUs, MAUs, EFs</a:t>
            </a:r>
          </a:p>
          <a:p>
            <a:pPr lvl="1"/>
            <a:r>
              <a:rPr lang="en-US" b="0" dirty="0" smtClean="0"/>
              <a:t>Avoid Creating Artificial Demand Spikes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K-12 and Higher Education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/>
              <a:t>St </a:t>
            </a:r>
            <a:r>
              <a:rPr lang="en-US" b="0" dirty="0" err="1" smtClean="0"/>
              <a:t>Vrain</a:t>
            </a:r>
            <a:r>
              <a:rPr lang="en-US" b="0" dirty="0" smtClean="0"/>
              <a:t> Valley SD, Colorado Academy, Greeley Evans SD, ISD833 South Washington County Schools, Regis Jesuit High School, The Academy of Charter Schools, Valor Christian High Schools</a:t>
            </a:r>
          </a:p>
          <a:p>
            <a:r>
              <a:rPr lang="en-US" b="0" dirty="0" smtClean="0"/>
              <a:t>7 Schools or School Districts with more than 50 electric or natural gas meters</a:t>
            </a:r>
          </a:p>
          <a:p>
            <a:r>
              <a:rPr lang="en-US" b="0" dirty="0" smtClean="0"/>
              <a:t>Regis University, CO School of Mines, University of Colorado, University of Northern Colorado</a:t>
            </a:r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761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Graphs – Daily Data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" y="1772816"/>
            <a:ext cx="9143999" cy="47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30702</TotalTime>
  <Words>512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Times New Roman</vt:lpstr>
      <vt:lpstr>Wingdings 2</vt:lpstr>
      <vt:lpstr>2_Blank Presentation</vt:lpstr>
      <vt:lpstr>PowerPoint Presentation</vt:lpstr>
      <vt:lpstr>Today’s Roadmap</vt:lpstr>
      <vt:lpstr>Utility Cost Tracking –  Driving with the Rear View Mirror</vt:lpstr>
      <vt:lpstr>Getting Some Leverage -Accessing Your Utility Data</vt:lpstr>
      <vt:lpstr>Making it Local – Xcel Energy InfoWise Program</vt:lpstr>
      <vt:lpstr>K-12 Applications – Energy Savings and Demand Reduction</vt:lpstr>
      <vt:lpstr>K-12 Applications – Energy Savings and Demand Reduction</vt:lpstr>
      <vt:lpstr>Local K-12 and Higher Education Customers</vt:lpstr>
      <vt:lpstr>Reporting Graphs – Daily Data</vt:lpstr>
      <vt:lpstr>Easily Identify Peak Demand Times</vt:lpstr>
      <vt:lpstr>Analyze Sub-Meter Impact as a Whole</vt:lpstr>
      <vt:lpstr>Interactive Kiosk</vt:lpstr>
      <vt:lpstr>Real-time, Multi-user Alerts &amp; Goals</vt:lpstr>
      <vt:lpstr>Making it Happen – Implementing a Best Practices Approach</vt:lpstr>
      <vt:lpstr>Validate the Results</vt:lpstr>
      <vt:lpstr>Looking to the Future – New and Upcoming Diagnostic Tools</vt:lpstr>
      <vt:lpstr>Looking to the Future – New and Upcoming Diagnostic Tools</vt:lpstr>
      <vt:lpstr>Contact Information</vt:lpstr>
      <vt:lpstr>PowerPoint Presentation</vt:lpstr>
    </vt:vector>
  </TitlesOfParts>
  <Company>Xcel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InfoWise Product Overview    - Current Trends  - Issues   - Strategic Direction</dc:title>
  <dc:creator>Xcel Energy</dc:creator>
  <cp:lastModifiedBy>David Gibson</cp:lastModifiedBy>
  <cp:revision>697</cp:revision>
  <cp:lastPrinted>2014-04-17T19:53:26Z</cp:lastPrinted>
  <dcterms:created xsi:type="dcterms:W3CDTF">2008-02-18T20:28:04Z</dcterms:created>
  <dcterms:modified xsi:type="dcterms:W3CDTF">2015-09-15T16:52:18Z</dcterms:modified>
</cp:coreProperties>
</file>